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9" r:id="rId8"/>
    <p:sldId id="265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esh title.png"/>
          <p:cNvPicPr>
            <a:picLocks noChangeAspect="1"/>
          </p:cNvPicPr>
          <p:nvPr/>
        </p:nvPicPr>
        <p:blipFill>
          <a:blip r:embed="rId2"/>
          <a:srcRect b="39770"/>
          <a:stretch>
            <a:fillRect/>
          </a:stretch>
        </p:blipFill>
        <p:spPr>
          <a:xfrm>
            <a:off x="377" y="1566826"/>
            <a:ext cx="9143245" cy="2243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4035"/>
            <a:ext cx="7772400" cy="1470025"/>
          </a:xfrm>
        </p:spPr>
        <p:txBody>
          <a:bodyPr anchor="b" anchorCtr="0">
            <a:noAutofit/>
          </a:bodyPr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5257800" cy="1371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24600" y="6288741"/>
            <a:ext cx="1981200" cy="365125"/>
          </a:xfrm>
        </p:spPr>
        <p:txBody>
          <a:bodyPr/>
          <a:lstStyle>
            <a:lvl1pPr algn="r">
              <a:defRPr/>
            </a:lvl1pPr>
          </a:lstStyle>
          <a:p>
            <a:fld id="{E4BFED16-20FF-4D25-BE89-A70CF532F793}" type="datetime1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288741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288741"/>
            <a:ext cx="685800" cy="365125"/>
          </a:xfrm>
        </p:spPr>
        <p:txBody>
          <a:bodyPr/>
          <a:lstStyle>
            <a:lvl1pPr>
              <a:defRPr sz="11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pic>
        <p:nvPicPr>
          <p:cNvPr id="10" name="Picture 9" descr="Fresh title.png"/>
          <p:cNvPicPr>
            <a:picLocks noChangeAspect="1"/>
          </p:cNvPicPr>
          <p:nvPr/>
        </p:nvPicPr>
        <p:blipFill>
          <a:blip r:embed="rId2"/>
          <a:srcRect t="33632" b="59388"/>
          <a:stretch>
            <a:fillRect/>
          </a:stretch>
        </p:blipFill>
        <p:spPr>
          <a:xfrm>
            <a:off x="0" y="6598024"/>
            <a:ext cx="9143245" cy="2599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F266F-A60C-499A-ADF5-D606819B0226}" type="datetime1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1600200"/>
            <a:ext cx="1752600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600200"/>
            <a:ext cx="5257800" cy="4525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B2B5-FD92-4505-85A3-06F93C88649B}" type="datetime1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61794-85D9-42B0-9CA4-4B9405482476}" type="datetime1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esh sec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" y="3767583"/>
            <a:ext cx="9143245" cy="30904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353" y="2819400"/>
            <a:ext cx="7772400" cy="18288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0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353" y="5257800"/>
            <a:ext cx="7772400" cy="68580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Wingdings" pitchFamily="2" charset="2"/>
              <a:buNone/>
              <a:defRPr sz="16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353" y="6553200"/>
            <a:ext cx="1981200" cy="231013"/>
          </a:xfrm>
        </p:spPr>
        <p:txBody>
          <a:bodyPr/>
          <a:lstStyle/>
          <a:p>
            <a:fld id="{4F2EA6C9-1718-48C7-805D-6A3617E9F5D0}" type="datetime1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1024" y="6553200"/>
            <a:ext cx="2895600" cy="231013"/>
          </a:xfrm>
        </p:spPr>
        <p:txBody>
          <a:bodyPr/>
          <a:lstStyle>
            <a:lvl1pPr algn="ctr">
              <a:defRPr/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58953" y="6553200"/>
            <a:ext cx="685800" cy="231013"/>
          </a:xfrm>
        </p:spPr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3706" y="2070100"/>
            <a:ext cx="3429000" cy="3738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259" y="2070100"/>
            <a:ext cx="3429000" cy="3738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3EF31-C8B6-4BD4-9D16-F3AC8DDC775F}" type="datetime1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675094" y="1842247"/>
            <a:ext cx="3505200" cy="39624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435" y="1809750"/>
            <a:ext cx="3429000" cy="639762"/>
          </a:xfrm>
          <a:noFill/>
        </p:spPr>
        <p:txBody>
          <a:bodyPr vert="horz" lIns="91440" tIns="91440" rIns="91440" bIns="9144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990600" y="1842247"/>
            <a:ext cx="3505200" cy="39624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7494" y="1809750"/>
            <a:ext cx="3429000" cy="639762"/>
          </a:xfrm>
          <a:noFill/>
        </p:spPr>
        <p:txBody>
          <a:bodyPr vert="horz" lIns="91440" tIns="91440" rIns="91440" bIns="9144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7494" y="2590800"/>
            <a:ext cx="3429000" cy="32178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5435" y="2590800"/>
            <a:ext cx="3429000" cy="32178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C959-6C9E-4BF8-9032-C5AB7C201A20}" type="datetime1">
              <a:rPr/>
              <a:pPr/>
              <a:t>3/28/2008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82FE-08FA-4C4D-9C91-CDD6CF99217C}" type="datetime1">
              <a:rPr/>
              <a:pPr/>
              <a:t>3/28/2008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C2DE9-54D4-4956-9FD6-45392F923A05}" type="datetime1">
              <a:rPr/>
              <a:pPr/>
              <a:t>3/28/2008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98848"/>
            <a:ext cx="7223760" cy="86868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0" y="1673352"/>
            <a:ext cx="7223760" cy="25877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5367528"/>
            <a:ext cx="7223760" cy="80467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500" y="6553200"/>
            <a:ext cx="1828800" cy="228600"/>
          </a:xfrm>
        </p:spPr>
        <p:txBody>
          <a:bodyPr/>
          <a:lstStyle/>
          <a:p>
            <a:fld id="{2B2945AE-CC9C-46E0-A3F7-7AE51920CE85}" type="datetime1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95800"/>
            <a:ext cx="7219950" cy="87153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52500" y="1676400"/>
            <a:ext cx="7219950" cy="2590800"/>
          </a:xfrm>
          <a:ln w="127000">
            <a:solidFill>
              <a:srgbClr val="FFFFFF">
                <a:alpha val="10000"/>
              </a:srgb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5367338"/>
            <a:ext cx="7223760" cy="8048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500" y="6553200"/>
            <a:ext cx="1828800" cy="228600"/>
          </a:xfrm>
        </p:spPr>
        <p:txBody>
          <a:bodyPr/>
          <a:lstStyle/>
          <a:p>
            <a:fld id="{5AC13F5E-AA95-4998-9B70-2E5CEC66FD9C}" type="datetime1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resh Master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2353" y="188259"/>
            <a:ext cx="7799294" cy="146124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2500" y="2057401"/>
            <a:ext cx="72390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2500" y="6553200"/>
            <a:ext cx="1828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6AA2D-5437-4499-B005-9B37D096D43E}" type="datetime1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7100" y="65532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b="1" kern="1200">
          <a:solidFill>
            <a:schemeClr val="tx1">
              <a:alpha val="90000"/>
            </a:schemeClr>
          </a:solidFill>
          <a:effectLst>
            <a:innerShdw blurRad="38100">
              <a:schemeClr val="tx1">
                <a:lumMod val="85000"/>
              </a:scheme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Wingdings" pitchFamily="2" charset="2"/>
        <a:buChar char=""/>
        <a:defRPr sz="2000" b="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800"/>
        </a:spcBef>
        <a:buFont typeface="Wingdings" pitchFamily="2" charset="2"/>
        <a:buChar char=""/>
        <a:defRPr sz="1800" b="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800"/>
        </a:spcBef>
        <a:buFont typeface="Wingdings" pitchFamily="2" charset="2"/>
        <a:buChar char="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800"/>
        </a:spcBef>
        <a:buFont typeface="Wingdings" pitchFamily="2" charset="2"/>
        <a:buChar char="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.mail.ru/messages/inbox/" TargetMode="Externa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215370" cy="550414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581128"/>
            <a:ext cx="8822214" cy="2016224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pPr algn="just"/>
            <a:r>
              <a:rPr lang="ru-RU" sz="5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Дании в 1805 году в городе Оденсе родился и прожил жизнь великий сказочник </a:t>
            </a:r>
            <a:r>
              <a:rPr lang="ru-RU" sz="51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Ханс</a:t>
            </a:r>
            <a:r>
              <a:rPr lang="ru-RU" sz="5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Кристиан</a:t>
            </a:r>
            <a:r>
              <a:rPr lang="ru-RU" sz="5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Андерсен.  Андерсен написал 170 сказок.  Его имя стало символом всего доброго, высокого. Не случайно Высшая международная премия за лучшую детскую книгу носит его имя — Золотая медаль Андерсена, которую присуждают раз в два года самым талантливым писателям и художникам.</a:t>
            </a:r>
            <a:r>
              <a:rPr lang="ru-RU" sz="51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0111667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0"/>
            <a:ext cx="8640960" cy="657136"/>
          </a:xfrm>
          <a:prstGeom prst="rect">
            <a:avLst/>
          </a:prstGeom>
        </p:spPr>
      </p:pic>
      <p:pic>
        <p:nvPicPr>
          <p:cNvPr id="1026" name="Picture 2" descr="C:\Users\Глеб\Documents\иллюстрации\rfhn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111" y="710667"/>
            <a:ext cx="27305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Глеб\Documents\иллюстрации\images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00660"/>
            <a:ext cx="2923764" cy="301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31268" y="2828836"/>
            <a:ext cx="60052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Приносить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счастье и творить добро – это единственный наш закон, наш спасительный якорь, свет маяка и заповедь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жизни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Анри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Амьели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1124744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Книга в нашей жизни 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056784" cy="720080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600" dirty="0" smtClean="0">
                <a:solidFill>
                  <a:srgbClr val="0070C0">
                    <a:alpha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Знакомые</a:t>
            </a:r>
            <a:r>
              <a:rPr lang="ru-RU" sz="4800" dirty="0" smtClean="0">
                <a:solidFill>
                  <a:srgbClr val="0070C0">
                    <a:alpha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70C0">
                    <a:alpha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незнакомцы</a:t>
            </a:r>
            <a:endParaRPr lang="ru-RU" sz="3600" dirty="0">
              <a:solidFill>
                <a:srgbClr val="0070C0">
                  <a:alpha val="9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4285710" cy="450059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Найди соответствия</a:t>
            </a:r>
          </a:p>
          <a:p>
            <a:pPr>
              <a:buNone/>
            </a:pP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.Дюймовочка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1           </a:t>
            </a:r>
          </a:p>
          <a:p>
            <a:pPr>
              <a:buNone/>
            </a:pP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Б.Огниво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2</a:t>
            </a:r>
          </a:p>
          <a:p>
            <a:pPr>
              <a:buNone/>
            </a:pP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В.Свинопас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3</a:t>
            </a:r>
          </a:p>
          <a:p>
            <a:pPr>
              <a:buNone/>
            </a:pP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.Дикие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лебеди                     4</a:t>
            </a:r>
          </a:p>
          <a:p>
            <a:pPr>
              <a:buNone/>
            </a:pP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Д.Русалочка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5</a:t>
            </a:r>
          </a:p>
          <a:p>
            <a:pPr>
              <a:buNone/>
            </a:pP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.Гадкий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утенок                   6</a:t>
            </a:r>
          </a:p>
          <a:p>
            <a:pPr>
              <a:buNone/>
            </a:pP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.Принцесса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на горошине 7</a:t>
            </a:r>
          </a:p>
          <a:p>
            <a:pPr>
              <a:buNone/>
            </a:pP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З.Соловей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8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</p:txBody>
      </p:sp>
      <p:pic>
        <p:nvPicPr>
          <p:cNvPr id="5" name="Рисунок 4" descr="g0111667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0"/>
            <a:ext cx="7100480" cy="785818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>
            <a:off x="1934563" y="2338384"/>
            <a:ext cx="128588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062249" y="3647875"/>
            <a:ext cx="1295305" cy="18693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643042" y="3214686"/>
            <a:ext cx="1707138" cy="13664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1934563" y="3290685"/>
            <a:ext cx="1375762" cy="12904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452937" y="2338384"/>
            <a:ext cx="1767510" cy="3253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643042" y="3647875"/>
            <a:ext cx="1827438" cy="5268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375514" y="2838450"/>
            <a:ext cx="1974666" cy="21791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C:\Users\Глеб\Documents\иллюстрации\89400467_Dyuymovochka_illyustraciya_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57336"/>
            <a:ext cx="1562100" cy="16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Глеб\Documents\иллюстрации\images (7)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0542"/>
            <a:ext cx="1762125" cy="129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Глеб\Documents\иллюстрации\gadkij_utenok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57336"/>
            <a:ext cx="1259840" cy="16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Глеб\Documents\иллюстрации\groups_133103583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566861"/>
            <a:ext cx="1278890" cy="164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C:\Users\Глеб\Documents\иллюстрации\images (5)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104" y="3331720"/>
            <a:ext cx="2171700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C:\Users\Глеб\Documents\иллюстрации\images (6)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532" y="5171391"/>
            <a:ext cx="2352675" cy="1671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C:\Users\Глеб\Documents\иллюстрации\images (1)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961" y="3416652"/>
            <a:ext cx="2000250" cy="158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C:\Users\Глеб\Documents\иллюстрации\1311073096_1011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5148013"/>
            <a:ext cx="1181100" cy="16459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6-конечная звезда 5"/>
          <p:cNvSpPr/>
          <p:nvPr/>
        </p:nvSpPr>
        <p:spPr>
          <a:xfrm>
            <a:off x="6984143" y="5877272"/>
            <a:ext cx="1059600" cy="72179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8</a:t>
            </a:r>
            <a:endParaRPr lang="ru-RU" b="1" dirty="0"/>
          </a:p>
        </p:txBody>
      </p:sp>
      <p:sp>
        <p:nvSpPr>
          <p:cNvPr id="24" name="6-конечная звезда 23"/>
          <p:cNvSpPr/>
          <p:nvPr/>
        </p:nvSpPr>
        <p:spPr>
          <a:xfrm>
            <a:off x="6517986" y="3183153"/>
            <a:ext cx="1059600" cy="72179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25" name="6-конечная звезда 24"/>
          <p:cNvSpPr/>
          <p:nvPr/>
        </p:nvSpPr>
        <p:spPr>
          <a:xfrm>
            <a:off x="3368384" y="5985932"/>
            <a:ext cx="1059600" cy="72179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7</a:t>
            </a:r>
            <a:endParaRPr lang="ru-RU" b="1" dirty="0"/>
          </a:p>
        </p:txBody>
      </p:sp>
      <p:sp>
        <p:nvSpPr>
          <p:cNvPr id="26" name="6-конечная звезда 25"/>
          <p:cNvSpPr/>
          <p:nvPr/>
        </p:nvSpPr>
        <p:spPr>
          <a:xfrm>
            <a:off x="3756448" y="3238191"/>
            <a:ext cx="1059600" cy="72179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27" name="6-конечная звезда 26"/>
          <p:cNvSpPr/>
          <p:nvPr/>
        </p:nvSpPr>
        <p:spPr>
          <a:xfrm>
            <a:off x="7849997" y="823198"/>
            <a:ext cx="1059600" cy="72179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28" name="6-конечная звезда 27"/>
          <p:cNvSpPr/>
          <p:nvPr/>
        </p:nvSpPr>
        <p:spPr>
          <a:xfrm>
            <a:off x="6228184" y="1070410"/>
            <a:ext cx="1059600" cy="72179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29" name="6-конечная звезда 28"/>
          <p:cNvSpPr/>
          <p:nvPr/>
        </p:nvSpPr>
        <p:spPr>
          <a:xfrm>
            <a:off x="3756448" y="1374466"/>
            <a:ext cx="1059600" cy="72179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30" name="6-конечная звезда 29"/>
          <p:cNvSpPr/>
          <p:nvPr/>
        </p:nvSpPr>
        <p:spPr>
          <a:xfrm>
            <a:off x="1738689" y="1013571"/>
            <a:ext cx="1059600" cy="72179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3" y="285729"/>
            <a:ext cx="8715435" cy="943142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Главные герои сказки </a:t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«Снежная королева»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3571868" cy="5929354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29124" y="1357298"/>
            <a:ext cx="3071834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Герда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2000" y="4929198"/>
            <a:ext cx="3071834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6715140" y="3357562"/>
            <a:ext cx="2286016" cy="100013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ком эти строки?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>
            <a:off x="7572396" y="2786058"/>
            <a:ext cx="571504" cy="5000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5929322" y="4214818"/>
            <a:ext cx="714380" cy="5715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4500561" y="1428736"/>
            <a:ext cx="2857520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50595" y="5107793"/>
            <a:ext cx="271464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Глеб\Documents\иллюстрации\snezhnaya-korole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74" y="1395419"/>
            <a:ext cx="2524012" cy="281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Глеб\Documents\иллюстрации\snezhnaja-korolev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89" y="4353367"/>
            <a:ext cx="3376658" cy="2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5" y="214290"/>
            <a:ext cx="4792046" cy="766438"/>
          </a:xfrm>
        </p:spPr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Первые испытания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1052736"/>
            <a:ext cx="5291542" cy="561662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Ах ты,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бедная крошка!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сказала старушка. С этими словами старушка вошла в воду, зацепила лодку своею клюкой, притянула ее к берегу и высадила Герду. — Ну, пойдем, да расскажи мне, кто ты и как сюда попала? — сказала старушка. Герда стала рассказывать ей обо всем. Но вот девочка кончила и спросила старуху, не </a:t>
            </a:r>
            <a:r>
              <a:rPr lang="ru-RU" sz="2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видала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ли она Кая. Та ответила, что он еще не проходил тут, но, верно, пройдет, так что девочке пока не о чем горевать — пусть лучше попробует вишен да полюбуется цветами, что растут в саду, они умеют рассказывать сказки! Тут старушка взяла Герду за руку, увела к себе в домик и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заперла дверь на ключ.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Глеб\Documents\иллюстрации\Christian Birmingham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92649"/>
            <a:ext cx="3024336" cy="439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353" y="188259"/>
            <a:ext cx="7799294" cy="811849"/>
          </a:xfrm>
        </p:spPr>
        <p:txBody>
          <a:bodyPr/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Вспомни текст сказки. 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Помощники.</a:t>
            </a:r>
            <a:endParaRPr lang="ru-RU" sz="3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1214422"/>
            <a:ext cx="5149236" cy="542928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Ручной                          (ворон)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Подарила муфту             (принцесса)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Спасла от смерти      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разбойница)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Северный               (олень)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Мудрая                 </a:t>
            </a:r>
            <a:r>
              <a:rPr lang="ru-RU" sz="2400" b="1" dirty="0" smtClean="0">
                <a:solidFill>
                  <a:srgbClr val="7030A0"/>
                </a:solidFill>
              </a:rPr>
              <a:t>(финка)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«Отче наш»                   </a:t>
            </a:r>
            <a:r>
              <a:rPr lang="ru-RU" sz="3200" dirty="0" smtClean="0">
                <a:solidFill>
                  <a:srgbClr val="7030A0"/>
                </a:solidFill>
              </a:rPr>
              <a:t>(молитва)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6355712" y="2596466"/>
            <a:ext cx="2461720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351048" y="2014079"/>
            <a:ext cx="2436432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362071" y="4407681"/>
            <a:ext cx="2461719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6401759" y="3140968"/>
            <a:ext cx="2436432" cy="50006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376471" y="3807439"/>
            <a:ext cx="2461720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401759" y="4940975"/>
            <a:ext cx="2461719" cy="42862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Глеб\Documents\иллюстрации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64039"/>
            <a:ext cx="2232248" cy="305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Глеб\Documents\иллюстрации\snezhnaya-koroleva-andersen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92" y="4865740"/>
            <a:ext cx="2876351" cy="180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Глеб\Documents\иллюстрации\snezhnaya-koroleva-andersen-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251" y="2810780"/>
            <a:ext cx="1656184" cy="2130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85794"/>
            <a:ext cx="8784975" cy="500066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деформированным текстом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357298"/>
            <a:ext cx="2225978" cy="539022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g0111667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42852"/>
            <a:ext cx="7100480" cy="714380"/>
          </a:xfrm>
          <a:prstGeom prst="rect">
            <a:avLst/>
          </a:prstGeom>
        </p:spPr>
      </p:pic>
      <p:pic>
        <p:nvPicPr>
          <p:cNvPr id="8194" name="Picture 2" descr="C:\Users\Глеб\Documents\иллюстрации\Angela Barrett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79351"/>
            <a:ext cx="2808312" cy="218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Глеб\Documents\иллюстрации\i_4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800" y="3468578"/>
            <a:ext cx="2395736" cy="325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7824" y="1166843"/>
            <a:ext cx="59766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видишь разве, как велика ее……? Не видишь, что ей служат и люди, и……..? Ведь она ……обошла полсвета! …..— в ее милом невинном детском ……... Если она сама не сможет проникнуть в…….. Снежной королевы и извлечь из сердца Кая….., то мы и подавно ей……..! Финика подсадила Герду на спину оленя, и тот бросился бежать со всех ног. — Ай, я без теплых……! Ай, я без…….! — закричала Герда, очутившись на морозе. Но олень не смел остановиться, пока не добежал до куста с красными ягодами; тут он спустил девочку, и из глаз его покатились крупные блестящие……. .Бедная девочка осталась …………..на трескучем морозе.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353" y="857232"/>
            <a:ext cx="7799294" cy="714380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Вслед за автором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8858312" cy="464347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endParaRPr lang="ru-RU" u="sng" dirty="0"/>
          </a:p>
        </p:txBody>
      </p:sp>
      <p:pic>
        <p:nvPicPr>
          <p:cNvPr id="5" name="Рисунок 4" descr="g0111667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24542"/>
            <a:ext cx="7100480" cy="571504"/>
          </a:xfrm>
          <a:prstGeom prst="rect">
            <a:avLst/>
          </a:prstGeom>
        </p:spPr>
      </p:pic>
      <p:sp>
        <p:nvSpPr>
          <p:cNvPr id="7" name="Пятно 1 6"/>
          <p:cNvSpPr/>
          <p:nvPr/>
        </p:nvSpPr>
        <p:spPr>
          <a:xfrm>
            <a:off x="71406" y="214290"/>
            <a:ext cx="1908306" cy="147964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сила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7212565" y="2749666"/>
            <a:ext cx="2078729" cy="158098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Без рукавиц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105956" y="1871369"/>
            <a:ext cx="1762397" cy="1641855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611560" y="4927721"/>
            <a:ext cx="1999127" cy="174440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чертоги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ятно 1 10"/>
          <p:cNvSpPr/>
          <p:nvPr/>
        </p:nvSpPr>
        <p:spPr>
          <a:xfrm>
            <a:off x="7020271" y="508739"/>
            <a:ext cx="2014257" cy="250033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слезы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Глеб\Documents\иллюстрации\snezhnaya-koroleva-anders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104" y="1582845"/>
            <a:ext cx="2626883" cy="197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ятно 1 11"/>
          <p:cNvSpPr/>
          <p:nvPr/>
        </p:nvSpPr>
        <p:spPr>
          <a:xfrm>
            <a:off x="4805485" y="5066466"/>
            <a:ext cx="2214786" cy="1605663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поможем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ятно 1 12"/>
          <p:cNvSpPr/>
          <p:nvPr/>
        </p:nvSpPr>
        <p:spPr>
          <a:xfrm>
            <a:off x="5396415" y="3045142"/>
            <a:ext cx="1985206" cy="1882579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 сапог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ятно 1 13"/>
          <p:cNvSpPr/>
          <p:nvPr/>
        </p:nvSpPr>
        <p:spPr>
          <a:xfrm>
            <a:off x="7059157" y="4437112"/>
            <a:ext cx="1654217" cy="197104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ятно 1 14"/>
          <p:cNvSpPr/>
          <p:nvPr/>
        </p:nvSpPr>
        <p:spPr>
          <a:xfrm>
            <a:off x="73299" y="3513224"/>
            <a:ext cx="2050429" cy="163484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сердечко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ятно 1 15"/>
          <p:cNvSpPr/>
          <p:nvPr/>
        </p:nvSpPr>
        <p:spPr>
          <a:xfrm>
            <a:off x="2708721" y="3645024"/>
            <a:ext cx="1929966" cy="201521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осколки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ятно 1 16"/>
          <p:cNvSpPr/>
          <p:nvPr/>
        </p:nvSpPr>
        <p:spPr>
          <a:xfrm>
            <a:off x="1786630" y="1523964"/>
            <a:ext cx="1887074" cy="1622019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босая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7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260"/>
            <a:ext cx="6192688" cy="840084"/>
          </a:xfrm>
        </p:spPr>
        <p:txBody>
          <a:bodyPr/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Портрет героини. 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Кластер</a:t>
            </a:r>
            <a:endParaRPr lang="ru-RU" sz="3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Глеб\Documents\иллюстрации\images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5" y="2873139"/>
            <a:ext cx="2592288" cy="389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Глеб\Documents\иллюстрации\Алфеев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451832" cy="325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02834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— </a:t>
            </a:r>
          </a:p>
        </p:txBody>
      </p:sp>
      <p:sp>
        <p:nvSpPr>
          <p:cNvPr id="4" name="Блок-схема: узел 3"/>
          <p:cNvSpPr/>
          <p:nvPr/>
        </p:nvSpPr>
        <p:spPr>
          <a:xfrm>
            <a:off x="3173827" y="2178188"/>
            <a:ext cx="1080120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6862687" y="4604892"/>
            <a:ext cx="1080120" cy="10801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 с четырьмя стрелками 4"/>
          <p:cNvSpPr/>
          <p:nvPr/>
        </p:nvSpPr>
        <p:spPr>
          <a:xfrm>
            <a:off x="1746277" y="1930251"/>
            <a:ext cx="1296144" cy="1095221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с четырьмя стрелками 8"/>
          <p:cNvSpPr/>
          <p:nvPr/>
        </p:nvSpPr>
        <p:spPr>
          <a:xfrm>
            <a:off x="2443875" y="1154864"/>
            <a:ext cx="1296144" cy="1095221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с четырьмя стрелками 9"/>
          <p:cNvSpPr/>
          <p:nvPr/>
        </p:nvSpPr>
        <p:spPr>
          <a:xfrm>
            <a:off x="1991611" y="3032956"/>
            <a:ext cx="1296144" cy="1095221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с четырьмя стрелками 10"/>
          <p:cNvSpPr/>
          <p:nvPr/>
        </p:nvSpPr>
        <p:spPr>
          <a:xfrm>
            <a:off x="3065950" y="3590830"/>
            <a:ext cx="1296144" cy="1095221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с четырьмя стрелками 11"/>
          <p:cNvSpPr/>
          <p:nvPr/>
        </p:nvSpPr>
        <p:spPr>
          <a:xfrm>
            <a:off x="3995936" y="2873206"/>
            <a:ext cx="1296144" cy="1095221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с четырьмя стрелками 12"/>
          <p:cNvSpPr/>
          <p:nvPr/>
        </p:nvSpPr>
        <p:spPr>
          <a:xfrm>
            <a:off x="4416287" y="2003272"/>
            <a:ext cx="1296144" cy="1095221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с четырьмя стрелками 13"/>
          <p:cNvSpPr/>
          <p:nvPr/>
        </p:nvSpPr>
        <p:spPr>
          <a:xfrm>
            <a:off x="3805064" y="1154864"/>
            <a:ext cx="1296144" cy="1095221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 rot="14951163">
            <a:off x="5779445" y="4969272"/>
            <a:ext cx="970795" cy="9001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ердце 15"/>
          <p:cNvSpPr/>
          <p:nvPr/>
        </p:nvSpPr>
        <p:spPr>
          <a:xfrm rot="18213863">
            <a:off x="5835933" y="4071807"/>
            <a:ext cx="1125001" cy="9001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ердце 16"/>
          <p:cNvSpPr/>
          <p:nvPr/>
        </p:nvSpPr>
        <p:spPr>
          <a:xfrm rot="14453052">
            <a:off x="6273102" y="5699925"/>
            <a:ext cx="990817" cy="9001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ердце 17"/>
          <p:cNvSpPr/>
          <p:nvPr/>
        </p:nvSpPr>
        <p:spPr>
          <a:xfrm rot="377308">
            <a:off x="6838369" y="3643087"/>
            <a:ext cx="1128754" cy="9001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 rot="10428340">
            <a:off x="7074056" y="5882650"/>
            <a:ext cx="856331" cy="9001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ердце 19"/>
          <p:cNvSpPr/>
          <p:nvPr/>
        </p:nvSpPr>
        <p:spPr>
          <a:xfrm rot="9123668">
            <a:off x="7902895" y="5739145"/>
            <a:ext cx="1157704" cy="9001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ердце 20"/>
          <p:cNvSpPr/>
          <p:nvPr/>
        </p:nvSpPr>
        <p:spPr>
          <a:xfrm rot="4734474">
            <a:off x="8003104" y="4789340"/>
            <a:ext cx="1079168" cy="9001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ердце 21"/>
          <p:cNvSpPr/>
          <p:nvPr/>
        </p:nvSpPr>
        <p:spPr>
          <a:xfrm rot="2803759">
            <a:off x="7849921" y="3837296"/>
            <a:ext cx="1065840" cy="9001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"/>
            <a:ext cx="4176463" cy="836712"/>
          </a:xfrm>
        </p:spPr>
        <p:txBody>
          <a:bodyPr/>
          <a:lstStyle/>
          <a:p>
            <a:r>
              <a:rPr lang="ru-RU" sz="3600" dirty="0" smtClean="0">
                <a:solidFill>
                  <a:srgbClr val="0070C0">
                    <a:alpha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Домашняя работа</a:t>
            </a:r>
            <a:endParaRPr lang="ru-RU" sz="3600" dirty="0">
              <a:solidFill>
                <a:srgbClr val="0070C0">
                  <a:alpha val="9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Documents and Settings\Глеб\Мои документы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236296" y="116632"/>
            <a:ext cx="1828800" cy="2505075"/>
          </a:xfrm>
          <a:prstGeom prst="rect">
            <a:avLst/>
          </a:prstGeom>
          <a:noFill/>
        </p:spPr>
      </p:pic>
      <p:pic>
        <p:nvPicPr>
          <p:cNvPr id="11266" name="Picture 2" descr="C:\Users\Глеб\Documents\иллюстрации\cr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2455863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Глеб\Documents\иллюстрации\andersen-ob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92" y="1941984"/>
            <a:ext cx="2372494" cy="184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то что выжило\5 класс\сказка\блестяшки\5874-original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964733"/>
            <a:ext cx="2057400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31840" y="1916832"/>
            <a:ext cx="40324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Выбери своё задание: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Макет обложки к сказке Х. К. Андерсена «Снежная королева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Инсценировка запомнившегося эпизода сказки с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единомышленниками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Мастер-класс «Выразительное чтение эпизода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 теме «Книга», «Мой Андерсен», «Мой любимый герой из сказки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Работы можно отправить по адресу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b="1" dirty="0" smtClean="0">
                <a:hlinkClick r:id="rId6"/>
              </a:rPr>
              <a:t>mail.ru pion.65@list.ru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D:\то что выжило\5 класс\сказка\иллюстрации к сказкам\иллюстрации\map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77" y="116632"/>
            <a:ext cx="2185987" cy="156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17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_Fresh_theme">
  <a:themeElements>
    <a:clrScheme name="Fresh">
      <a:dk1>
        <a:sysClr val="windowText" lastClr="000000"/>
      </a:dk1>
      <a:lt1>
        <a:sysClr val="window" lastClr="FFFFFF"/>
      </a:lt1>
      <a:dk2>
        <a:srgbClr val="89C540"/>
      </a:dk2>
      <a:lt2>
        <a:srgbClr val="F0E5B6"/>
      </a:lt2>
      <a:accent1>
        <a:srgbClr val="3B4F18"/>
      </a:accent1>
      <a:accent2>
        <a:srgbClr val="CCC834"/>
      </a:accent2>
      <a:accent3>
        <a:srgbClr val="F49AE1"/>
      </a:accent3>
      <a:accent4>
        <a:srgbClr val="2AC9DE"/>
      </a:accent4>
      <a:accent5>
        <a:srgbClr val="927B74"/>
      </a:accent5>
      <a:accent6>
        <a:srgbClr val="769F11"/>
      </a:accent6>
      <a:hlink>
        <a:srgbClr val="0A6A21"/>
      </a:hlink>
      <a:folHlink>
        <a:srgbClr val="406EA5"/>
      </a:folHlink>
    </a:clrScheme>
    <a:fontScheme name="Fresh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resh">
      <a:fillStyleLst>
        <a:solidFill>
          <a:schemeClr val="phClr"/>
        </a:solidFill>
        <a:solidFill>
          <a:schemeClr val="phClr">
            <a:tint val="70000"/>
            <a:satMod val="115000"/>
          </a:schemeClr>
        </a:solidFill>
        <a:solidFill>
          <a:schemeClr val="phClr">
            <a:shade val="80000"/>
            <a:satMod val="115000"/>
          </a:schemeClr>
        </a:soli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/>
          </a:solidFill>
          <a:prstDash val="solid"/>
          <a:miter/>
        </a:ln>
        <a:ln w="76200" cap="flat" cmpd="thickThin" algn="ctr">
          <a:solidFill>
            <a:schemeClr val="phClr">
              <a:alpha val="8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63500" sx="101000" sy="101000" rotWithShape="0">
              <a:srgbClr val="FFFFFF">
                <a:alpha val="50000"/>
              </a:srgbClr>
            </a:outerShdw>
          </a:effectLst>
        </a:effectStyle>
        <a:effectStyle>
          <a:effectLst>
            <a:innerShdw blurRad="101600">
              <a:srgbClr val="FFFFFF">
                <a:alpha val="75000"/>
              </a:srgbClr>
            </a:innerShdw>
            <a:outerShdw blurRad="63500" sx="101000" sy="101000" rotWithShape="0">
              <a:srgbClr val="FFFFFF">
                <a:alpha val="50000"/>
              </a:srgbClr>
            </a:outerShdw>
            <a:reflection blurRad="12700" stA="30000" endPos="35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30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Theme_Fresh_theme</Template>
  <TotalTime>483</TotalTime>
  <Words>476</Words>
  <Application>Microsoft Office PowerPoint</Application>
  <PresentationFormat>Экран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Theme_Fresh_theme</vt:lpstr>
      <vt:lpstr>   </vt:lpstr>
      <vt:lpstr>        Знакомые незнакомцы</vt:lpstr>
      <vt:lpstr>Главные герои сказки  «Снежная королева»</vt:lpstr>
      <vt:lpstr>Первые испытания</vt:lpstr>
      <vt:lpstr>Вспомни текст сказки. Помощники.</vt:lpstr>
      <vt:lpstr>               Работа с деформированным текстом</vt:lpstr>
      <vt:lpstr>             Вслед за автором</vt:lpstr>
      <vt:lpstr>Портрет героини. Кластер</vt:lpstr>
      <vt:lpstr>Домашняя работа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Альтруизм  и     эгоизм</dc:title>
  <dc:creator>Admin</dc:creator>
  <cp:lastModifiedBy>Глеб</cp:lastModifiedBy>
  <cp:revision>72</cp:revision>
  <dcterms:created xsi:type="dcterms:W3CDTF">2012-06-06T15:36:29Z</dcterms:created>
  <dcterms:modified xsi:type="dcterms:W3CDTF">2016-05-05T20:10:30Z</dcterms:modified>
</cp:coreProperties>
</file>